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1146" r:id="rId2"/>
    <p:sldId id="1141" r:id="rId3"/>
    <p:sldId id="1147" r:id="rId4"/>
    <p:sldId id="1148" r:id="rId5"/>
    <p:sldId id="1149" r:id="rId6"/>
    <p:sldId id="1150" r:id="rId7"/>
    <p:sldId id="1151" r:id="rId8"/>
    <p:sldId id="115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0923A-3653-482C-ACF3-A808E11CBB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1B845-86B3-46B2-9D37-8ECDDC6AD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2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9141-A02E-3E63-52A5-02136F69F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EEC33-CE56-1273-100C-536C9501D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78F3A-F3AB-0972-6018-68955DBA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C2FAF-B508-A03B-DF45-8A8D4475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A4A21-2756-B5EA-D425-B20F3ABD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D22F-F07F-B7B5-67E2-8D2DF788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49176-39BA-3B8D-D8C6-086FA1B6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9234-AFB3-9D75-8020-3D65A8FC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B61B8-114D-C206-FE33-9C013373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865B-C137-95E8-3A68-6AECA807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B0B44-7CDD-BF50-291F-E74CD4B31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2C3D2-F7A7-76AE-AE94-598BE940A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FF78-FE8D-006D-603C-63647025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E94EA-CF9C-CADD-D621-04F37BC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458F-69DB-1D6C-1F1A-D2AF0B1C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4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C101-069A-967D-276E-286A59BE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7B44-36D7-BCF5-26EE-BF623AFB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924E8-0A80-26A1-E519-88980193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E72D-C8A2-0BB8-2D64-A8E13440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C2AD-8187-4243-E545-24C83C44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EDB1-5D3D-93C8-841E-B1C8302C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32EAA-1CB6-045D-323E-F17EB139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0239-C565-695F-3D7E-F137CF85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243BD-263E-DDC6-720B-272D5716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E2FF-F088-161D-9DEB-88B27AA4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DEE8-C9FC-38BE-DC1D-DF1E077C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B733-7398-D2BD-753F-56EEF681E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4DC85-3EAE-24BB-A285-B24BC4F3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69B2-53CF-B9B5-E3C5-A0CE115C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FC408-D502-8AFD-71BF-A4208C6A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F6A79-CD5A-F9DC-3A64-77EADAC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5661-06FA-44B4-ED04-3C801080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A3E1-E86D-4549-0411-AD339609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E42AE-EC64-9B7C-9B80-6B2FC9D2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111FD-BD37-C81F-0A51-80AA67C5C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C09EE-A469-A2C8-6287-44CE1D73F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0F00A-4F29-3872-2594-B3420BB5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CEC31-0D69-B863-FD64-78D31D25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2D50E-6871-3CE9-F1C3-08328774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3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DEBA-01D1-1343-76B2-98D6FA14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B9FCA-BF5D-4E60-5B79-C562847A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7446A-C792-5BE7-5AB9-C4360A51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F88D3-1A49-6EB3-8989-59FCBF9D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5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8F844-5AE8-D8D4-596C-190D08C4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4709C-355A-E45F-588F-B27CC8F7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42119-875E-6AD2-7392-B990CE35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1C86-6F25-CFF4-C182-28673199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F1E5-9746-F62A-C5A9-2989CCE4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AF9A9-22AC-8C43-2F45-518827978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29A58-FD9A-14FE-DD26-FF8B46BE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0F9EF-6EFD-4C1B-48BF-9F02887C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8F401-828F-F125-0864-AA636917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3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10DB-C574-FE9F-1E8E-7AA420CE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6208B-020B-7685-8FD9-C532784B1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46FF2-36A2-65E9-36C9-30788E62B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02982-FDD5-EFC6-F5AF-85AB9460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0D28C-107F-7BD2-D732-D2E1C5A2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908D-C60D-F263-2DAF-BA2D4006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B3BAE-A549-9146-3405-D3672905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AE5F-95A7-C172-4B91-B54717E3B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068B-4A07-488F-50E9-B68356A89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F0A31-4218-47C9-887B-E964055DA22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F25E-86AD-C60E-3CEE-8E1834D65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093E7-EFFD-08B4-4CC9-B6886224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F0BF9-3C87-471A-A2B4-83E9E612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0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skatechteacher.wordpress.com/2015/09/08/how-to-go-paperless-in-your-classro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keyboard, electronics, indoor">
            <a:extLst>
              <a:ext uri="{FF2B5EF4-FFF2-40B4-BE49-F238E27FC236}">
                <a16:creationId xmlns:a16="http://schemas.microsoft.com/office/drawing/2014/main" id="{DAA7A64D-4855-FCDE-CC49-CCBE374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76EC7-6A52-BF6D-095E-870342AF3111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skatechteacher.wordpress.com/2015/09/08/how-to-go-paperless-in-your-classro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9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09600" y="16050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914401" y="1032662"/>
            <a:ext cx="853439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925B-2B01-4D56-964C-ACCD39A6B5B1}"/>
              </a:ext>
            </a:extLst>
          </p:cNvPr>
          <p:cNvSpPr txBox="1"/>
          <p:nvPr/>
        </p:nvSpPr>
        <p:spPr>
          <a:xfrm>
            <a:off x="609600" y="689214"/>
            <a:ext cx="838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achieve penetration of digital technology into all spheres of shipboard usage of logbooks and checklists and accomplish digitalization – paperless ship operation.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3A141E-75A1-4A1F-BB1B-F2800B6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55" y="2724835"/>
            <a:ext cx="5538420" cy="38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4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2623128" y="311062"/>
            <a:ext cx="5089236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Ship Data Management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4AC13-C016-4103-9389-2495B1A3F566}"/>
              </a:ext>
            </a:extLst>
          </p:cNvPr>
          <p:cNvSpPr txBox="1"/>
          <p:nvPr/>
        </p:nvSpPr>
        <p:spPr>
          <a:xfrm>
            <a:off x="506186" y="1383949"/>
            <a:ext cx="1590941" cy="4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Manuals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81E9A-4B7E-4DFB-AA12-47E35218AF65}"/>
              </a:ext>
            </a:extLst>
          </p:cNvPr>
          <p:cNvSpPr txBox="1"/>
          <p:nvPr/>
        </p:nvSpPr>
        <p:spPr>
          <a:xfrm>
            <a:off x="4936219" y="1373116"/>
            <a:ext cx="1590941" cy="4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Logbooks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03EC2-9870-41F4-A5C6-8E0B1DCE8F58}"/>
              </a:ext>
            </a:extLst>
          </p:cNvPr>
          <p:cNvSpPr txBox="1"/>
          <p:nvPr/>
        </p:nvSpPr>
        <p:spPr>
          <a:xfrm>
            <a:off x="2209109" y="1383949"/>
            <a:ext cx="1188720" cy="4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Forms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552CF-20F3-4E2C-A2DA-F25B2719E3D8}"/>
              </a:ext>
            </a:extLst>
          </p:cNvPr>
          <p:cNvSpPr txBox="1"/>
          <p:nvPr/>
        </p:nvSpPr>
        <p:spPr>
          <a:xfrm>
            <a:off x="444291" y="4811656"/>
            <a:ext cx="1463040" cy="47000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DocMap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568C5-4D88-4E67-9A87-C1B57FEF8261}"/>
              </a:ext>
            </a:extLst>
          </p:cNvPr>
          <p:cNvSpPr txBox="1"/>
          <p:nvPr/>
        </p:nvSpPr>
        <p:spPr>
          <a:xfrm>
            <a:off x="6413047" y="2168655"/>
            <a:ext cx="146304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MARPOL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Logbooks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EECFC-4932-44B2-8D94-49AC38D92792}"/>
              </a:ext>
            </a:extLst>
          </p:cNvPr>
          <p:cNvSpPr txBox="1"/>
          <p:nvPr/>
        </p:nvSpPr>
        <p:spPr>
          <a:xfrm>
            <a:off x="3571167" y="2177304"/>
            <a:ext cx="1371600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Deck and Engine Logbook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97C8D-E505-4930-A83D-9B89534A2818}"/>
              </a:ext>
            </a:extLst>
          </p:cNvPr>
          <p:cNvSpPr txBox="1"/>
          <p:nvPr/>
        </p:nvSpPr>
        <p:spPr>
          <a:xfrm>
            <a:off x="4988279" y="2168655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Cargo and Official Logbook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3BF80-CD07-43A2-81ED-D94DE0DB2AB9}"/>
              </a:ext>
            </a:extLst>
          </p:cNvPr>
          <p:cNvSpPr txBox="1"/>
          <p:nvPr/>
        </p:nvSpPr>
        <p:spPr>
          <a:xfrm>
            <a:off x="1964387" y="4811656"/>
            <a:ext cx="1492667" cy="47000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e-Forms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F923C-1DFE-422D-B641-6F3E0BB5569C}"/>
              </a:ext>
            </a:extLst>
          </p:cNvPr>
          <p:cNvSpPr txBox="1"/>
          <p:nvPr/>
        </p:nvSpPr>
        <p:spPr>
          <a:xfrm>
            <a:off x="8768911" y="1362155"/>
            <a:ext cx="1751259" cy="47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Checklist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2B17E6-AF47-42C2-8541-18449A5B7133}"/>
              </a:ext>
            </a:extLst>
          </p:cNvPr>
          <p:cNvSpPr txBox="1"/>
          <p:nvPr/>
        </p:nvSpPr>
        <p:spPr>
          <a:xfrm>
            <a:off x="8576713" y="2177304"/>
            <a:ext cx="2565301" cy="73635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Navigation, Cargo &amp; Technical (Engine)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EA3F3-63B4-4CA3-AB9F-0BF7844F87CB}"/>
              </a:ext>
            </a:extLst>
          </p:cNvPr>
          <p:cNvSpPr txBox="1"/>
          <p:nvPr/>
        </p:nvSpPr>
        <p:spPr>
          <a:xfrm>
            <a:off x="3571167" y="4165600"/>
            <a:ext cx="2841880" cy="2286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e-Deck &amp; Engine Logbook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Morse Platform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+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SMARTSHIP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+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DocMap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3FB69C-0404-428B-85CB-547964A70700}"/>
              </a:ext>
            </a:extLst>
          </p:cNvPr>
          <p:cNvSpPr txBox="1"/>
          <p:nvPr/>
        </p:nvSpPr>
        <p:spPr>
          <a:xfrm>
            <a:off x="6527160" y="4148495"/>
            <a:ext cx="1463040" cy="15992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e- Logbook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Prevention at Sea and Morse Platform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6B736-3383-417C-8F8C-C8C807CE1358}"/>
              </a:ext>
            </a:extLst>
          </p:cNvPr>
          <p:cNvSpPr txBox="1"/>
          <p:nvPr/>
        </p:nvSpPr>
        <p:spPr>
          <a:xfrm>
            <a:off x="8438423" y="4169853"/>
            <a:ext cx="2841880" cy="15274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E-Checklist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SMARTSHIP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+</a:t>
            </a:r>
          </a:p>
          <a:p>
            <a:pPr marL="228600" algn="ctr">
              <a:spcAft>
                <a:spcPts val="800"/>
              </a:spcAft>
            </a:pPr>
            <a:r>
              <a:rPr lang="en-US" dirty="0"/>
              <a:t>DocMap</a:t>
            </a:r>
            <a:endParaRPr lang="en-US" sz="2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A9444A-F42B-42E1-AAF9-36BBBD5C3379}"/>
              </a:ext>
            </a:extLst>
          </p:cNvPr>
          <p:cNvCxnSpPr/>
          <p:nvPr/>
        </p:nvCxnSpPr>
        <p:spPr>
          <a:xfrm>
            <a:off x="1246909" y="1853949"/>
            <a:ext cx="0" cy="295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3C396C-31C2-408A-BDD4-56A20BE880AD}"/>
              </a:ext>
            </a:extLst>
          </p:cNvPr>
          <p:cNvCxnSpPr/>
          <p:nvPr/>
        </p:nvCxnSpPr>
        <p:spPr>
          <a:xfrm>
            <a:off x="2840181" y="1858571"/>
            <a:ext cx="0" cy="295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C39DB5-2AED-4BF7-9BB0-14C8534AC8AC}"/>
              </a:ext>
            </a:extLst>
          </p:cNvPr>
          <p:cNvCxnSpPr/>
          <p:nvPr/>
        </p:nvCxnSpPr>
        <p:spPr>
          <a:xfrm>
            <a:off x="7222836" y="3265935"/>
            <a:ext cx="0" cy="88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FFF8B8-6027-4DFD-9EB2-4A96A4462CC4}"/>
              </a:ext>
            </a:extLst>
          </p:cNvPr>
          <p:cNvCxnSpPr>
            <a:cxnSpLocks/>
          </p:cNvCxnSpPr>
          <p:nvPr/>
        </p:nvCxnSpPr>
        <p:spPr>
          <a:xfrm>
            <a:off x="4248727" y="3274584"/>
            <a:ext cx="0" cy="54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4C3A59-21C2-4C63-8FE6-529C5293D79C}"/>
              </a:ext>
            </a:extLst>
          </p:cNvPr>
          <p:cNvCxnSpPr>
            <a:cxnSpLocks/>
          </p:cNvCxnSpPr>
          <p:nvPr/>
        </p:nvCxnSpPr>
        <p:spPr>
          <a:xfrm>
            <a:off x="5661891" y="3540255"/>
            <a:ext cx="0" cy="27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5A8EAD-2AF4-4112-AA63-4A19F09BDC5B}"/>
              </a:ext>
            </a:extLst>
          </p:cNvPr>
          <p:cNvCxnSpPr/>
          <p:nvPr/>
        </p:nvCxnSpPr>
        <p:spPr>
          <a:xfrm flipH="1">
            <a:off x="4248727" y="3814618"/>
            <a:ext cx="1403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92CEC0-DBF7-4981-8619-124B86126736}"/>
              </a:ext>
            </a:extLst>
          </p:cNvPr>
          <p:cNvCxnSpPr/>
          <p:nvPr/>
        </p:nvCxnSpPr>
        <p:spPr>
          <a:xfrm>
            <a:off x="4988279" y="3814618"/>
            <a:ext cx="0" cy="33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748899-79CD-437F-B1C2-25C72DA6CD9F}"/>
              </a:ext>
            </a:extLst>
          </p:cNvPr>
          <p:cNvCxnSpPr/>
          <p:nvPr/>
        </p:nvCxnSpPr>
        <p:spPr>
          <a:xfrm>
            <a:off x="5735782" y="1843116"/>
            <a:ext cx="0" cy="32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F90D2C-E435-43EB-A8D3-C9BF77051AB4}"/>
              </a:ext>
            </a:extLst>
          </p:cNvPr>
          <p:cNvCxnSpPr/>
          <p:nvPr/>
        </p:nvCxnSpPr>
        <p:spPr>
          <a:xfrm>
            <a:off x="9712037" y="1832155"/>
            <a:ext cx="0" cy="32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A9F29BB-8972-4F44-B7C6-E9F2431BF4C7}"/>
              </a:ext>
            </a:extLst>
          </p:cNvPr>
          <p:cNvCxnSpPr/>
          <p:nvPr/>
        </p:nvCxnSpPr>
        <p:spPr>
          <a:xfrm>
            <a:off x="9712037" y="2913659"/>
            <a:ext cx="0" cy="123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03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" y="-27064"/>
            <a:ext cx="12190415" cy="6857999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34568" y="714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e-Logbooks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914401" y="1032662"/>
            <a:ext cx="853439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72E331-A1DB-4530-AF18-5576DC71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2247203"/>
            <a:ext cx="3410945" cy="3031951"/>
          </a:xfrm>
          <a:prstGeom prst="rect">
            <a:avLst/>
          </a:prstGeom>
        </p:spPr>
      </p:pic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F8DF240F-3045-48A4-9D99-E1D04E9CE94F}"/>
              </a:ext>
            </a:extLst>
          </p:cNvPr>
          <p:cNvGraphicFramePr>
            <a:graphicFrameLocks noGrp="1"/>
          </p:cNvGraphicFramePr>
          <p:nvPr/>
        </p:nvGraphicFramePr>
        <p:xfrm>
          <a:off x="63009" y="631599"/>
          <a:ext cx="9385790" cy="5991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570">
                  <a:extLst>
                    <a:ext uri="{9D8B030D-6E8A-4147-A177-3AD203B41FA5}">
                      <a16:colId xmlns:a16="http://schemas.microsoft.com/office/drawing/2014/main" val="2823799690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638299591"/>
                    </a:ext>
                  </a:extLst>
                </a:gridCol>
                <a:gridCol w="1640792">
                  <a:extLst>
                    <a:ext uri="{9D8B030D-6E8A-4147-A177-3AD203B41FA5}">
                      <a16:colId xmlns:a16="http://schemas.microsoft.com/office/drawing/2014/main" val="2817563508"/>
                    </a:ext>
                  </a:extLst>
                </a:gridCol>
                <a:gridCol w="2905570">
                  <a:extLst>
                    <a:ext uri="{9D8B030D-6E8A-4147-A177-3AD203B41FA5}">
                      <a16:colId xmlns:a16="http://schemas.microsoft.com/office/drawing/2014/main" val="3644375068"/>
                    </a:ext>
                  </a:extLst>
                </a:gridCol>
              </a:tblGrid>
              <a:tr h="51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dirty="0">
                          <a:solidFill>
                            <a:schemeClr val="bg1"/>
                          </a:solidFill>
                          <a:effectLst/>
                        </a:rPr>
                        <a:t>ε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</a:rPr>
                        <a:t>-record/log Book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Muli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Reviewed &amp; Ready for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76806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ORB part I / part II / part III (Panama vessels)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Available on Prevention at Sea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88514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Garbage log book Part I &amp; Part II (MARPOL Annex V)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Available on Morse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009158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Ozone depleting substances,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1117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Bunkering,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06852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Fuel Oil changeover,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72458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Fuel Oil sampling and custody transfers,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15002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VOC,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49960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Tier and on/off status of marine engines, MARPOL Annex VI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1293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Incinerator log book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308780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Engine parameters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673175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Biofouling log book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06802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effectLst/>
                        </a:rPr>
                        <a:t>Ballast Water Record book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Available on Morse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855883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  <a:latin typeface="Muli extralight" panose="02000303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Deck log book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Expected: Q4-2022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Will be integrating with SMARTSHIPS and DocMap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02806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  <a:latin typeface="Muli extralight" panose="02000303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log book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Expected: Q4-2022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92237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effectLst/>
                          <a:latin typeface="Muli extralight" panose="02000303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Official log book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Expected: Q3-2022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Will be launched on Morse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12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22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3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09600" y="16050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e-Logbooks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914401" y="1032662"/>
            <a:ext cx="853439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F0B63EA-CB27-4E7B-85F7-C4B8206E366B}"/>
              </a:ext>
            </a:extLst>
          </p:cNvPr>
          <p:cNvSpPr txBox="1">
            <a:spLocks/>
          </p:cNvSpPr>
          <p:nvPr/>
        </p:nvSpPr>
        <p:spPr>
          <a:xfrm>
            <a:off x="128914" y="844225"/>
            <a:ext cx="2826722" cy="5499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l-GR" sz="2400" b="1" dirty="0">
                <a:solidFill>
                  <a:srgbClr val="1F4E79"/>
                </a:solidFill>
                <a:latin typeface="Muli" panose="02000303000000000000" pitchFamily="2" charset="0"/>
              </a:rPr>
              <a:t>ε</a:t>
            </a:r>
            <a:r>
              <a:rPr lang="en-GB" sz="1800" b="1" dirty="0">
                <a:solidFill>
                  <a:srgbClr val="1F4E79"/>
                </a:solidFill>
                <a:latin typeface="Muli" panose="02000303000000000000" pitchFamily="2" charset="0"/>
              </a:rPr>
              <a:t>-ORB promotes transparency, credibility, traceability and guards against practical ORB issues such as: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Discrepancies between entry into the ORB and actual capacity of the OWS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Failure to document entries of internal transfer of oily mixtures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Recording of vague entries and mistakes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Risk of lawsuits and criminal charges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Falsification of log entries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Missing oil record book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Administrative burden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57A6563-FFDA-433C-8D09-750C354E3D6C}"/>
              </a:ext>
            </a:extLst>
          </p:cNvPr>
          <p:cNvSpPr txBox="1">
            <a:spLocks/>
          </p:cNvSpPr>
          <p:nvPr/>
        </p:nvSpPr>
        <p:spPr>
          <a:xfrm>
            <a:off x="3084551" y="844225"/>
            <a:ext cx="4212175" cy="5499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b="1" dirty="0">
                <a:solidFill>
                  <a:srgbClr val="1F4E79"/>
                </a:solidFill>
                <a:latin typeface="Muli" panose="02000303000000000000" pitchFamily="2" charset="0"/>
              </a:rPr>
              <a:t>MORSƐ -  Features</a:t>
            </a:r>
          </a:p>
          <a:p>
            <a:pPr marL="0" indent="0">
              <a:buNone/>
            </a:pPr>
            <a:r>
              <a:rPr lang="en-GB" sz="2100" b="1" dirty="0">
                <a:solidFill>
                  <a:srgbClr val="1F4E79"/>
                </a:solidFill>
                <a:latin typeface="Muli" panose="02000303000000000000" pitchFamily="2" charset="0"/>
              </a:rPr>
              <a:t>Maritime Operations Records Suite for Ɛ-logs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F4E79"/>
                </a:solidFill>
                <a:latin typeface="Muli" panose="02000303000000000000" pitchFamily="2" charset="0"/>
              </a:rPr>
              <a:t>Dashboards &amp; benchmarking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Dive-in dashboards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Advanced analytics, statistics, diagnostics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Comparison between sister ships based on their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EEXI &amp; decarbonization metrics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F4E79"/>
                </a:solidFill>
                <a:latin typeface="Muli" panose="02000303000000000000" pitchFamily="2" charset="0"/>
              </a:rPr>
              <a:t>Data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Data input from ship’s equipment and machinery (GPS, tank </a:t>
            </a:r>
            <a:r>
              <a:rPr lang="en-US" sz="1600" dirty="0">
                <a:solidFill>
                  <a:srgbClr val="1F4E79"/>
                </a:solidFill>
                <a:latin typeface="Muli" panose="02000303000000000000" pitchFamily="2" charset="0"/>
              </a:rPr>
              <a:t>level</a:t>
            </a: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, temperatures, pressure etc)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4E79"/>
                </a:solidFill>
                <a:latin typeface="Muli" panose="02000303000000000000" pitchFamily="2" charset="0"/>
              </a:rPr>
              <a:t>Integration with other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4E79"/>
                </a:solidFill>
                <a:latin typeface="Muli" panose="02000303000000000000" pitchFamily="2" charset="0"/>
              </a:rPr>
              <a:t>API calls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F4E79"/>
                </a:solidFill>
                <a:latin typeface="Muli" panose="02000303000000000000" pitchFamily="2" charset="0"/>
              </a:rPr>
              <a:t>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Live chat between fleet and office at the touch of a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Easy distribution of company’s bulletins/circulars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" panose="02000303000000000000" pitchFamily="2" charset="0"/>
              </a:rPr>
              <a:t>Sync &amp; data encryption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dirty="0"/>
          </a:p>
          <a:p>
            <a:endParaRPr lang="en-US" sz="12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FB89784-AE85-40F8-BD5E-F2707EF75D51}"/>
              </a:ext>
            </a:extLst>
          </p:cNvPr>
          <p:cNvSpPr txBox="1">
            <a:spLocks/>
          </p:cNvSpPr>
          <p:nvPr/>
        </p:nvSpPr>
        <p:spPr>
          <a:xfrm>
            <a:off x="7429206" y="844225"/>
            <a:ext cx="2952074" cy="5499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rgbClr val="1F4E79"/>
                </a:solidFill>
                <a:latin typeface="Muli" panose="02000303000000000000" pitchFamily="2" charset="0"/>
              </a:rPr>
              <a:t>iS</a:t>
            </a:r>
            <a:r>
              <a:rPr lang="el-GR" sz="1800" b="1" dirty="0">
                <a:solidFill>
                  <a:srgbClr val="1F4E79"/>
                </a:solidFill>
              </a:rPr>
              <a:t>ε</a:t>
            </a:r>
            <a:r>
              <a:rPr lang="en-US" sz="1800" b="1" dirty="0">
                <a:solidFill>
                  <a:srgbClr val="1F4E79"/>
                </a:solidFill>
                <a:latin typeface="Muli" panose="02000303000000000000" pitchFamily="2" charset="0"/>
              </a:rPr>
              <a:t>A web portal for office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1F4E79"/>
                </a:solidFill>
                <a:latin typeface="Muli" panose="02000303000000000000" pitchFamily="2" charset="0"/>
              </a:rPr>
              <a:t>Intelligent ship electronics analytics</a:t>
            </a:r>
            <a:endParaRPr lang="nb-NO" sz="1800" b="1" dirty="0">
              <a:solidFill>
                <a:srgbClr val="1F4E79"/>
              </a:solidFill>
              <a:latin typeface="Muli" panose="02000303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Data sync / real-time </a:t>
            </a:r>
            <a:r>
              <a:rPr lang="el-GR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ε-</a:t>
            </a: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ORB data monitoring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Dive-in dashboards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Detection of uncommon recorded operations based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     on sequence or frequency</a:t>
            </a:r>
            <a:endParaRPr lang="en-GB" sz="1400" dirty="0">
              <a:solidFill>
                <a:srgbClr val="1F4E79"/>
              </a:solidFill>
              <a:latin typeface="Muli extralight" panose="02000303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Benchmarking &amp; diagnostics enabling efficient &amp; timely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    decision making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Data comparison between ships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Automated notifications &amp; alerts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Customized reports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Mobile responsive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Expected development; </a:t>
            </a:r>
            <a:r>
              <a:rPr lang="en-GB" sz="1400" dirty="0" err="1">
                <a:solidFill>
                  <a:srgbClr val="1F4E79"/>
                </a:solidFill>
                <a:latin typeface="Muli extralight" panose="02000303000000000000" pitchFamily="2" charset="0"/>
              </a:rPr>
              <a:t>iSEA</a:t>
            </a:r>
            <a:r>
              <a:rPr lang="en-GB" sz="1400" dirty="0">
                <a:solidFill>
                  <a:srgbClr val="1F4E79"/>
                </a:solidFill>
                <a:latin typeface="Muli extralight" panose="02000303000000000000" pitchFamily="2" charset="0"/>
              </a:rPr>
              <a:t> mobile app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>
              <a:lnSpc>
                <a:spcPct val="100000"/>
              </a:lnSpc>
            </a:pPr>
            <a:endParaRPr lang="en-GB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021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09600" y="16050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e-Logbooks key points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914401" y="1032662"/>
            <a:ext cx="853439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4A21D4-6AD8-485E-ABAE-B35D1EF3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9" y="765648"/>
            <a:ext cx="1134318" cy="604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A1BA94-CD6E-46BD-8439-A7C7606F1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78" y="765648"/>
            <a:ext cx="1076902" cy="64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9AA0DA-1C5E-4F79-B5F5-26EF27456A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09" y="793038"/>
            <a:ext cx="1056002" cy="591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EDFE42-5004-4C54-8972-33534480DD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43" y="767329"/>
            <a:ext cx="1511586" cy="6454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1C658-07E6-47E9-AA5E-F50CF9A206D1}"/>
              </a:ext>
            </a:extLst>
          </p:cNvPr>
          <p:cNvSpPr txBox="1"/>
          <p:nvPr/>
        </p:nvSpPr>
        <p:spPr>
          <a:xfrm>
            <a:off x="691669" y="1644883"/>
            <a:ext cx="6124767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Compliant with MEPC 312(74), LR/</a:t>
            </a:r>
            <a:r>
              <a:rPr lang="en-GB" sz="1600" dirty="0" err="1">
                <a:solidFill>
                  <a:srgbClr val="1F4E79"/>
                </a:solidFill>
                <a:latin typeface="Muli extralight" panose="02000303000000000000" pitchFamily="2" charset="0"/>
              </a:rPr>
              <a:t>ClassNK</a:t>
            </a: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/CCS certified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Liberia registry official </a:t>
            </a:r>
            <a:r>
              <a:rPr lang="el-GR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ε</a:t>
            </a:r>
            <a:r>
              <a:rPr lang="en-US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-ORB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Accepted by flag registries</a:t>
            </a:r>
            <a:endParaRPr lang="en-GB" sz="1600" dirty="0">
              <a:solidFill>
                <a:srgbClr val="1F4E79"/>
              </a:solidFill>
              <a:latin typeface="Muli extralight" panose="020003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Integration with </a:t>
            </a:r>
            <a:r>
              <a:rPr lang="en-GB" sz="1600" dirty="0" err="1">
                <a:solidFill>
                  <a:srgbClr val="1F4E79"/>
                </a:solidFill>
                <a:latin typeface="Muli extralight" panose="02000303000000000000" pitchFamily="2" charset="0"/>
              </a:rPr>
              <a:t>Rivertrace</a:t>
            </a: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 SMARTSAFE (SENSEAS)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Sounding tables and piping diagrams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Seals inventory &amp; daily sounding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Ship-specific customization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Automated calculations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Maintenance and support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Role based access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Backup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Data 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4E79"/>
                </a:solidFill>
                <a:latin typeface="Muli extralight" panose="02000303000000000000" pitchFamily="2" charset="0"/>
              </a:rPr>
              <a:t>Support 24/7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8E8DB-60E1-4863-B30C-24A801F8B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4030" y="1948197"/>
            <a:ext cx="5942926" cy="45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7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09600" y="16050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e-Checklist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91CCD-9C2A-4F24-9F6B-40AA1E6CABAD}"/>
              </a:ext>
            </a:extLst>
          </p:cNvPr>
          <p:cNvSpPr txBox="1"/>
          <p:nvPr/>
        </p:nvSpPr>
        <p:spPr>
          <a:xfrm>
            <a:off x="783334" y="1032662"/>
            <a:ext cx="4187588" cy="4802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1F4E79"/>
                </a:solidFill>
                <a:latin typeface="Muli" panose="02000303000000000000" pitchFamily="2" charset="0"/>
              </a:rPr>
              <a:t>Problem Statement on existing paper checklists: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Simplify existing checklist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Remove duplications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Prevent information fatigue (eliminate bulky &amp; exhaustive narration)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Cost &amp; effort – logistic challenges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Difficult to inculcate revisions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F0E4B-B263-40D1-852A-15425001D03B}"/>
              </a:ext>
            </a:extLst>
          </p:cNvPr>
          <p:cNvSpPr txBox="1"/>
          <p:nvPr/>
        </p:nvSpPr>
        <p:spPr>
          <a:xfrm>
            <a:off x="5144656" y="1032662"/>
            <a:ext cx="4802907" cy="4905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1F4E79"/>
                </a:solidFill>
                <a:latin typeface="Muli" panose="02000303000000000000" pitchFamily="2" charset="0"/>
              </a:rPr>
              <a:t>Solution and Benefits of                              e-Checklist: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Impactful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Actual compliance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Layered and filtered information 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Integrate with DocMap and SMARTSHIPs – AI enabled, notification to comply with checklist 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High data quality </a:t>
            </a: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4E79"/>
                </a:solidFill>
                <a:latin typeface="Muli" panose="02000303000000000000" pitchFamily="2" charset="0"/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06663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" y="1"/>
            <a:ext cx="12190415" cy="6857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228600"/>
            <a:ext cx="1328931" cy="1368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78AA4-BBAC-45C5-859E-98C06B66E92E}"/>
              </a:ext>
            </a:extLst>
          </p:cNvPr>
          <p:cNvSpPr/>
          <p:nvPr/>
        </p:nvSpPr>
        <p:spPr>
          <a:xfrm>
            <a:off x="609600" y="908953"/>
            <a:ext cx="10168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D075-66DC-4900-BCEA-6A122F4871A4}"/>
              </a:ext>
            </a:extLst>
          </p:cNvPr>
          <p:cNvSpPr txBox="1"/>
          <p:nvPr/>
        </p:nvSpPr>
        <p:spPr>
          <a:xfrm>
            <a:off x="609600" y="16050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e-Checklist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455B589F-1073-4626-9C73-4F615C7C756A}"/>
              </a:ext>
            </a:extLst>
          </p:cNvPr>
          <p:cNvGraphicFramePr>
            <a:graphicFrameLocks noGrp="1"/>
          </p:cNvGraphicFramePr>
          <p:nvPr/>
        </p:nvGraphicFramePr>
        <p:xfrm>
          <a:off x="517236" y="681255"/>
          <a:ext cx="9385790" cy="1600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736">
                  <a:extLst>
                    <a:ext uri="{9D8B030D-6E8A-4147-A177-3AD203B41FA5}">
                      <a16:colId xmlns:a16="http://schemas.microsoft.com/office/drawing/2014/main" val="2823799690"/>
                    </a:ext>
                  </a:extLst>
                </a:gridCol>
                <a:gridCol w="1006763">
                  <a:extLst>
                    <a:ext uri="{9D8B030D-6E8A-4147-A177-3AD203B41FA5}">
                      <a16:colId xmlns:a16="http://schemas.microsoft.com/office/drawing/2014/main" val="638299591"/>
                    </a:ext>
                  </a:extLst>
                </a:gridCol>
                <a:gridCol w="3251201">
                  <a:extLst>
                    <a:ext uri="{9D8B030D-6E8A-4147-A177-3AD203B41FA5}">
                      <a16:colId xmlns:a16="http://schemas.microsoft.com/office/drawing/2014/main" val="2817563508"/>
                    </a:ext>
                  </a:extLst>
                </a:gridCol>
                <a:gridCol w="3325090">
                  <a:extLst>
                    <a:ext uri="{9D8B030D-6E8A-4147-A177-3AD203B41FA5}">
                      <a16:colId xmlns:a16="http://schemas.microsoft.com/office/drawing/2014/main" val="3644375068"/>
                    </a:ext>
                  </a:extLst>
                </a:gridCol>
              </a:tblGrid>
              <a:tr h="512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Checklist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Muli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Reviewed &amp; Ready for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76806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Navigation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Once DocMap is enabled on all vessels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 the interim launching in laminated book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88514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Cargo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Expected: Q3-2022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Will be available on DocMap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009158"/>
                  </a:ext>
                </a:extLst>
              </a:tr>
              <a:tr h="361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0" dirty="0">
                          <a:effectLst/>
                        </a:rPr>
                        <a:t>Technical/Engine Room</a:t>
                      </a:r>
                      <a:endParaRPr lang="en-US" sz="1200" b="0" dirty="0">
                        <a:effectLst/>
                        <a:latin typeface="Muli extralight" panose="02000303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Expected: Q4-2022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Will be available on DocMap platform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111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FF97C87-76AA-4E5E-98FD-01063225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36" y="3048000"/>
            <a:ext cx="7872794" cy="3128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7D65EA-5476-4E20-B3B7-EC230DEEBB7A}"/>
              </a:ext>
            </a:extLst>
          </p:cNvPr>
          <p:cNvSpPr txBox="1"/>
          <p:nvPr/>
        </p:nvSpPr>
        <p:spPr>
          <a:xfrm>
            <a:off x="-401781" y="2537347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Glimpse of laminated Navigation e-Checklist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9710C-EDC4-4C74-9195-C1EBBF985CEE}"/>
              </a:ext>
            </a:extLst>
          </p:cNvPr>
          <p:cNvSpPr txBox="1"/>
          <p:nvPr/>
        </p:nvSpPr>
        <p:spPr>
          <a:xfrm>
            <a:off x="8563764" y="3305297"/>
            <a:ext cx="3454502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Checklist” consists of key action points that require to completed by the OOW/bridge team, whereas “Guidelines” elaborate the action points, that can be referred as &amp; when required.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Office PowerPoint</Application>
  <PresentationFormat>Widescreen</PresentationFormat>
  <Paragraphs>195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Muli</vt:lpstr>
      <vt:lpstr>Muli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Virat Gupta</dc:creator>
  <cp:lastModifiedBy>Virat Gupta</cp:lastModifiedBy>
  <cp:revision>3</cp:revision>
  <dcterms:created xsi:type="dcterms:W3CDTF">2023-01-19T12:28:07Z</dcterms:created>
  <dcterms:modified xsi:type="dcterms:W3CDTF">2023-01-20T10:14:34Z</dcterms:modified>
</cp:coreProperties>
</file>